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3" d="100"/>
          <a:sy n="133" d="100"/>
        </p:scale>
        <p:origin x="318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999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Junta360 Digital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181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Plataforma digital comunitaria para juntas de vecinos.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3539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Presentado por: Alexander Chamorro Cáceres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191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Ingeniería en informática – Capstone 002D</a:t>
            </a:r>
            <a:endParaRPr lang="en-US" sz="175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AE36D19E-1AE8-17EC-CFB9-EE5C15D79692}"/>
              </a:ext>
            </a:extLst>
          </p:cNvPr>
          <p:cNvSpPr/>
          <p:nvPr/>
        </p:nvSpPr>
        <p:spPr>
          <a:xfrm>
            <a:off x="793790" y="56506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Duoc UC – San Joaquín	</a:t>
            </a:r>
            <a:endParaRPr lang="en-US" sz="1750" dirty="0"/>
          </a:p>
        </p:txBody>
      </p:sp>
      <p:pic>
        <p:nvPicPr>
          <p:cNvPr id="1028" name="Picture 4" descr="Duoc UC San Joaquín">
            <a:extLst>
              <a:ext uri="{FF2B5EF4-FFF2-40B4-BE49-F238E27FC236}">
                <a16:creationId xmlns:a16="http://schemas.microsoft.com/office/drawing/2014/main" id="{907D5921-5DBB-D9B5-4394-41B408C721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6" y="0"/>
            <a:ext cx="5817600" cy="205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75D51CA8-AF79-8FBD-0107-4F0756B8B9DB}"/>
              </a:ext>
            </a:extLst>
          </p:cNvPr>
          <p:cNvSpPr/>
          <p:nvPr/>
        </p:nvSpPr>
        <p:spPr>
          <a:xfrm>
            <a:off x="793790" y="510937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Docente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Jorge Castrol Silvestre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5695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Junta360 Digital: Valor y Futuro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Proyecto Factible y Escalable: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Diseñado para crecer con la comunidad.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5072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Aporte de Valor Real: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Transformando la gestión vecinal y la participación.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5582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Potencia Competencias: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Fortalece habilidades técnicas y sociales clave para el futuro profesional.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85705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 Barrio Digital no es solo un proyecto académico; es una </a:t>
            </a:r>
            <a:r>
              <a:rPr lang="en-US" sz="1750" b="1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propuesta con impacto social y laboral concreto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construyendo comunidades más conectadas y eficientes.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20BA0D2-A220-143E-8252-628ECA37803F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877294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El Desafío de la Gestión Vecinal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93638" y="1948191"/>
            <a:ext cx="6342102" cy="2682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 la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actualidad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varias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organizaciones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usan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herramientas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TI para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mejorar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cuanto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s-CL" sz="1600" dirty="0">
                <a:latin typeface="Inter"/>
              </a:rPr>
              <a:t>a organización, comunicación, reducción tiempos, costos, mano de obra, energía y recursos materiales de sus proyectos.</a:t>
            </a:r>
          </a:p>
          <a:p>
            <a:pPr>
              <a:lnSpc>
                <a:spcPts val="2550"/>
              </a:lnSpc>
            </a:pPr>
            <a:endParaRPr lang="en-US" sz="1600" dirty="0">
              <a:solidFill>
                <a:srgbClr val="272525"/>
              </a:solidFill>
              <a:latin typeface="Inter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2550"/>
              </a:lnSpc>
            </a:pP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En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chile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las juntas de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vecinos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no son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una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excepción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, son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una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de las mas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desatendidas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en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cuanto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al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uso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de la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tecnologia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.</a:t>
            </a:r>
          </a:p>
          <a:p>
            <a:pPr>
              <a:lnSpc>
                <a:spcPts val="2550"/>
              </a:lnSpc>
            </a:pPr>
            <a:endParaRPr lang="en-US" sz="1600" dirty="0">
              <a:solidFill>
                <a:srgbClr val="272525"/>
              </a:solidFill>
              <a:latin typeface="Inter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2550"/>
              </a:lnSpc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gestión comunitaria a menudo es </a:t>
            </a: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e ineficiente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resultando en: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497369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Comunicación limitada entre directiva y vecinos.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54875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Procesos lentos y falta de transparencia.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595148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Dificultad en el seguimiento de decisiones.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58438" y="654936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Estas ineficiencias </a:t>
            </a:r>
            <a:r>
              <a:rPr lang="en-US" sz="1600" b="1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minan la confianza y la participación</a:t>
            </a: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 la comunidad.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806454"/>
            <a:ext cx="6969720" cy="633448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0448"/>
            <a:ext cx="98883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Nuestra Propuesta: Junta360 Digital</a:t>
            </a:r>
            <a:endParaRPr lang="en-US" sz="4450" dirty="0"/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928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 Barrio Digital es una </a:t>
            </a:r>
            <a:r>
              <a:rPr lang="en-US" sz="17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plataforma web intuitiva y accesible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diseñada para: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51071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5" name="Shape 3"/>
          <p:cNvSpPr/>
          <p:nvPr/>
        </p:nvSpPr>
        <p:spPr>
          <a:xfrm>
            <a:off x="793790" y="2820591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Shape 4"/>
          <p:cNvSpPr/>
          <p:nvPr/>
        </p:nvSpPr>
        <p:spPr>
          <a:xfrm>
            <a:off x="3657540" y="25109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614" y="2681049"/>
            <a:ext cx="272177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3418046"/>
            <a:ext cx="32683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Centralizar Información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3908465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Noticias, actividades y proyectos en un solo lugar.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548" y="2851071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Shape 8"/>
          <p:cNvSpPr/>
          <p:nvPr/>
        </p:nvSpPr>
        <p:spPr>
          <a:xfrm>
            <a:off x="7428548" y="2820591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Shape 9"/>
          <p:cNvSpPr/>
          <p:nvPr/>
        </p:nvSpPr>
        <p:spPr>
          <a:xfrm>
            <a:off x="10292298" y="25109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6371" y="2681049"/>
            <a:ext cx="272177" cy="34016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685842" y="3418046"/>
            <a:ext cx="29888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Automatizar Trámites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685842" y="3908465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Generación de certificados y notificaciones instantáneas.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793790" y="5458539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7" name="Shape 13"/>
          <p:cNvSpPr/>
          <p:nvPr/>
        </p:nvSpPr>
        <p:spPr>
          <a:xfrm>
            <a:off x="793790" y="5428059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Shape 14"/>
          <p:cNvSpPr/>
          <p:nvPr/>
        </p:nvSpPr>
        <p:spPr>
          <a:xfrm>
            <a:off x="3657540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1614" y="5288518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051084" y="6025515"/>
            <a:ext cx="31748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Facilitar Comunicación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1051084" y="651593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Canal directo y transparente entre vecinos y directiva.</a:t>
            </a:r>
            <a:endParaRPr lang="en-US" sz="1750" dirty="0"/>
          </a:p>
        </p:txBody>
      </p:sp>
      <p:sp>
        <p:nvSpPr>
          <p:cNvPr id="22" name="Shape 17"/>
          <p:cNvSpPr/>
          <p:nvPr/>
        </p:nvSpPr>
        <p:spPr>
          <a:xfrm>
            <a:off x="7428548" y="5458539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3" name="Shape 18"/>
          <p:cNvSpPr/>
          <p:nvPr/>
        </p:nvSpPr>
        <p:spPr>
          <a:xfrm>
            <a:off x="7428548" y="5428059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4" name="Shape 19"/>
          <p:cNvSpPr/>
          <p:nvPr/>
        </p:nvSpPr>
        <p:spPr>
          <a:xfrm>
            <a:off x="10292298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6371" y="5288518"/>
            <a:ext cx="272177" cy="340162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7685842" y="6025515"/>
            <a:ext cx="32385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Promover Participación</a:t>
            </a:r>
            <a:endParaRPr lang="en-US" sz="2200" dirty="0"/>
          </a:p>
        </p:txBody>
      </p:sp>
      <p:sp>
        <p:nvSpPr>
          <p:cNvPr id="27" name="Text 21"/>
          <p:cNvSpPr/>
          <p:nvPr/>
        </p:nvSpPr>
        <p:spPr>
          <a:xfrm>
            <a:off x="7685842" y="6515933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Espacios para encuestas, propuestas y debates digitales.</a:t>
            </a:r>
            <a:endParaRPr lang="en-US" sz="1750" dirty="0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37444968-CB84-EA27-BE2A-B17570104975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8037" y="383381"/>
            <a:ext cx="6050399" cy="435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Objetivos Estratégicos del Proyecto</a:t>
            </a:r>
            <a:endParaRPr lang="en-US" sz="270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2441" y="2714399"/>
            <a:ext cx="4920583" cy="4920583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12A9346A-71FC-5199-4CDE-E5FF18883232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CD171A8-8E8D-EA17-0700-92A206E7E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5951" y="0"/>
            <a:ext cx="64960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A4F62B10-29AF-C10F-DD92-275A9C835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969" y="1631749"/>
            <a:ext cx="5963482" cy="52109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787" y="609719"/>
            <a:ext cx="9779556" cy="690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Impacto en la Formación Profesional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73787" y="1742599"/>
            <a:ext cx="6430923" cy="2589386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4" name="Shape 2"/>
          <p:cNvSpPr/>
          <p:nvPr/>
        </p:nvSpPr>
        <p:spPr>
          <a:xfrm>
            <a:off x="1002387" y="1971199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791" y="2116217"/>
            <a:ext cx="298371" cy="37302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15424" y="2671987"/>
            <a:ext cx="2973824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Desarrollar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una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solución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software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15424" y="3080266"/>
            <a:ext cx="5973723" cy="891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s-MX" dirty="0"/>
              <a:t>Se aplicó la metodología en cascada y un </a:t>
            </a:r>
            <a:r>
              <a:rPr lang="es-MX" dirty="0" err="1"/>
              <a:t>stack</a:t>
            </a:r>
            <a:r>
              <a:rPr lang="es-MX" dirty="0"/>
              <a:t> tecnológico </a:t>
            </a:r>
          </a:p>
          <a:p>
            <a:pPr lvl="0"/>
            <a:r>
              <a:rPr lang="es-MX" dirty="0"/>
              <a:t>moderno para sistematizar el proceso de desarrollo. </a:t>
            </a:r>
          </a:p>
          <a:p>
            <a:pPr lvl="0"/>
            <a:r>
              <a:rPr lang="es-MX" dirty="0"/>
              <a:t>Esto asegura orden, trazabilidad y cumplimiento de los </a:t>
            </a:r>
          </a:p>
          <a:p>
            <a:pPr lvl="0"/>
            <a:r>
              <a:rPr lang="es-MX" dirty="0"/>
              <a:t>objetivos de la Junta de Vecinos.</a:t>
            </a:r>
            <a:endParaRPr lang="es-CL" dirty="0"/>
          </a:p>
        </p:txBody>
      </p:sp>
      <p:sp>
        <p:nvSpPr>
          <p:cNvPr id="8" name="Shape 5"/>
          <p:cNvSpPr/>
          <p:nvPr/>
        </p:nvSpPr>
        <p:spPr>
          <a:xfrm>
            <a:off x="7425690" y="1742599"/>
            <a:ext cx="6430923" cy="2589386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9" name="Shape 6"/>
          <p:cNvSpPr/>
          <p:nvPr/>
        </p:nvSpPr>
        <p:spPr>
          <a:xfrm>
            <a:off x="7654290" y="1971199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6694" y="2116217"/>
            <a:ext cx="298371" cy="37302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83219" y="2660630"/>
            <a:ext cx="3200876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Construir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modelos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datos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7654290" y="3061159"/>
            <a:ext cx="5973723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/>
            <a:r>
              <a:rPr lang="es-MX" dirty="0"/>
              <a:t>Se diseñó una base de datos en PostgreSQL que soporta entidades como </a:t>
            </a:r>
            <a:r>
              <a:rPr lang="es-MX" i="1" dirty="0"/>
              <a:t>usuarios, proyectos, certificados y notificaciones</a:t>
            </a:r>
            <a:r>
              <a:rPr lang="es-MX" dirty="0"/>
              <a:t>, garantizando escalabilidad y mantenibilidad en el tiempo.</a:t>
            </a:r>
            <a:endParaRPr lang="es-CL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4791" y="4864060"/>
            <a:ext cx="298371" cy="373023"/>
          </a:xfrm>
          <a:prstGeom prst="rect">
            <a:avLst/>
          </a:prstGeom>
        </p:spPr>
      </p:pic>
      <p:sp>
        <p:nvSpPr>
          <p:cNvPr id="18" name="Shape 13"/>
          <p:cNvSpPr/>
          <p:nvPr/>
        </p:nvSpPr>
        <p:spPr>
          <a:xfrm>
            <a:off x="3989248" y="4419322"/>
            <a:ext cx="6430923" cy="2338548"/>
          </a:xfrm>
          <a:prstGeom prst="roundRect">
            <a:avLst>
              <a:gd name="adj" fmla="val 42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9" name="Shape 14"/>
          <p:cNvSpPr/>
          <p:nvPr/>
        </p:nvSpPr>
        <p:spPr>
          <a:xfrm>
            <a:off x="4217848" y="4542910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0251" y="4698499"/>
            <a:ext cx="298371" cy="373023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4226516" y="5230234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Pruebas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certificación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4212116" y="5505886"/>
            <a:ext cx="5973723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s-MX" sz="1600" dirty="0"/>
              <a:t>Se implementaron pruebas unitarias y de calidad de software (QA) </a:t>
            </a:r>
          </a:p>
          <a:p>
            <a:pPr>
              <a:lnSpc>
                <a:spcPts val="2750"/>
              </a:lnSpc>
            </a:pPr>
            <a:r>
              <a:rPr lang="es-MX" sz="1600" dirty="0"/>
              <a:t>siguiendo buenas prácticas de la industria para validar funcionalidades </a:t>
            </a:r>
          </a:p>
          <a:p>
            <a:pPr>
              <a:lnSpc>
                <a:spcPts val="2750"/>
              </a:lnSpc>
            </a:pPr>
            <a:r>
              <a:rPr lang="es-MX" sz="1600" dirty="0"/>
              <a:t>críticas antes de la entrega.</a:t>
            </a:r>
            <a:endParaRPr lang="en-US" sz="1700" dirty="0"/>
          </a:p>
        </p:txBody>
      </p:sp>
      <p:sp>
        <p:nvSpPr>
          <p:cNvPr id="23" name="Text 17"/>
          <p:cNvSpPr/>
          <p:nvPr/>
        </p:nvSpPr>
        <p:spPr>
          <a:xfrm>
            <a:off x="773787" y="6912293"/>
            <a:ext cx="13082826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proyecto es un reflejo de las competencias clave de nuestro perfil de egreso, uniendo lo técnico con la gestión y la ética profesional.</a:t>
            </a:r>
            <a:endParaRPr lang="en-US" sz="1700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F241CE7C-439C-BB05-C65D-D84D79E2CAE1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91718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Nuestros Intereses Profesionales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14562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Desarrollo de Software: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Creando soluciones robustas y escalables.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39828" y="295072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Gestión de Proyectos Digitales: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Liderando iniciativas desde la concepción hasta la implementación.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39828" y="375582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Soluciones Tecnológicas para Organizaciones Sociales: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Impulsando el cambio positivo en la comunidad.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79989" y="4736783"/>
            <a:ext cx="72641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"Mi Barrio Digital integra desarrollo de software y la creación de herramientas útiles para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nuestras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comunidades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con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verdadero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impacto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so"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39828" y="4736783"/>
            <a:ext cx="30480" cy="725805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08E7095-9915-FA87-4331-73C76C08E775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235" y="754856"/>
            <a:ext cx="5764768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Metodología: Cascada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7235" y="1834277"/>
            <a:ext cx="13155930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Seleccione la 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metodología en cascada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porque me permite trabajar de forma ordenada y secuencial, cumpliendo con los tiempos. Cada etapa debe completarse antes de iniciar la siguiente, lo que asegura claridad y control en el desarrollo del proyecto.”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37235" y="2745105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37235" y="3080147"/>
            <a:ext cx="6472595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Text 4"/>
          <p:cNvSpPr/>
          <p:nvPr/>
        </p:nvSpPr>
        <p:spPr>
          <a:xfrm>
            <a:off x="737235" y="3231118"/>
            <a:ext cx="3707606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Levantamiento de Requisitos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737235" y="3686413"/>
            <a:ext cx="647259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Levantamiento de necesidades de la Junta de Vecinos.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20451" y="2745105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20451" y="3080147"/>
            <a:ext cx="6472714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0" name="Text 8"/>
          <p:cNvSpPr/>
          <p:nvPr/>
        </p:nvSpPr>
        <p:spPr>
          <a:xfrm>
            <a:off x="7420451" y="3231118"/>
            <a:ext cx="2794992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Diseño y Arquitectura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7420451" y="3686413"/>
            <a:ext cx="6472714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Diagramas, arquitectura y modelo de datos.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37235" y="4391858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37235" y="4726900"/>
            <a:ext cx="6472595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4" name="Text 12"/>
          <p:cNvSpPr/>
          <p:nvPr/>
        </p:nvSpPr>
        <p:spPr>
          <a:xfrm>
            <a:off x="737235" y="4877872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Desarrollo 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737235" y="5333167"/>
            <a:ext cx="647259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Desarrollo del sistema (frontend y backend).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420451" y="4391858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20451" y="4726900"/>
            <a:ext cx="6472714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Text 16"/>
          <p:cNvSpPr/>
          <p:nvPr/>
        </p:nvSpPr>
        <p:spPr>
          <a:xfrm>
            <a:off x="7420451" y="4877872"/>
            <a:ext cx="269736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Pruebas y Validación</a:t>
            </a:r>
            <a:endParaRPr lang="en-US" sz="2050" dirty="0"/>
          </a:p>
        </p:txBody>
      </p:sp>
      <p:sp>
        <p:nvSpPr>
          <p:cNvPr id="19" name="Text 17"/>
          <p:cNvSpPr/>
          <p:nvPr/>
        </p:nvSpPr>
        <p:spPr>
          <a:xfrm>
            <a:off x="7420451" y="5333167"/>
            <a:ext cx="6472714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Asegurando la funcionalidad y calidad del producto.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737235" y="6038612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37235" y="6373654"/>
            <a:ext cx="6472595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2" name="Text 20"/>
          <p:cNvSpPr/>
          <p:nvPr/>
        </p:nvSpPr>
        <p:spPr>
          <a:xfrm>
            <a:off x="737235" y="6524625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Despliegue</a:t>
            </a:r>
            <a:endParaRPr lang="en-US" sz="2050" dirty="0"/>
          </a:p>
        </p:txBody>
      </p:sp>
      <p:sp>
        <p:nvSpPr>
          <p:cNvPr id="23" name="Text 21"/>
          <p:cNvSpPr/>
          <p:nvPr/>
        </p:nvSpPr>
        <p:spPr>
          <a:xfrm>
            <a:off x="737235" y="6979920"/>
            <a:ext cx="647259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Instalación y puesta en marcha.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7420451" y="6038612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06</a:t>
            </a:r>
            <a:endParaRPr lang="en-US" sz="1650" dirty="0"/>
          </a:p>
        </p:txBody>
      </p:sp>
      <p:sp>
        <p:nvSpPr>
          <p:cNvPr id="25" name="Shape 23"/>
          <p:cNvSpPr/>
          <p:nvPr/>
        </p:nvSpPr>
        <p:spPr>
          <a:xfrm>
            <a:off x="7420451" y="6373654"/>
            <a:ext cx="6472714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6" name="Text 24"/>
          <p:cNvSpPr/>
          <p:nvPr/>
        </p:nvSpPr>
        <p:spPr>
          <a:xfrm>
            <a:off x="7420451" y="6524625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Mantenimiento</a:t>
            </a:r>
            <a:endParaRPr lang="en-US" sz="2050" dirty="0"/>
          </a:p>
        </p:txBody>
      </p:sp>
      <p:sp>
        <p:nvSpPr>
          <p:cNvPr id="27" name="Text 25"/>
          <p:cNvSpPr/>
          <p:nvPr/>
        </p:nvSpPr>
        <p:spPr>
          <a:xfrm>
            <a:off x="7420451" y="6979920"/>
            <a:ext cx="6472714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Ajustes y soporte.</a:t>
            </a:r>
            <a:endParaRPr lang="en-US" sz="1650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A3501662-C94B-F2F3-059F-7DF6BDA05E41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761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Stack Tecnológico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400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Las herramientas elegidas garantizan </a:t>
            </a:r>
            <a:r>
              <a:rPr lang="en-US" sz="17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escalabilidad, seguridad y facilidad de despliegue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155" y="2779515"/>
            <a:ext cx="1176695" cy="907256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963" y="2765524"/>
            <a:ext cx="1134189" cy="907256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1378" y="2779515"/>
            <a:ext cx="1134189" cy="907256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7018" y="2804041"/>
            <a:ext cx="2155031" cy="907256"/>
          </a:xfrm>
          <a:prstGeom prst="rect">
            <a:avLst/>
          </a:prstGeom>
        </p:spPr>
      </p:pic>
      <p:pic>
        <p:nvPicPr>
          <p:cNvPr id="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9460" y="2779515"/>
            <a:ext cx="1134189" cy="907256"/>
          </a:xfrm>
          <a:prstGeom prst="rect">
            <a:avLst/>
          </a:prstGeom>
        </p:spPr>
      </p:pic>
      <p:pic>
        <p:nvPicPr>
          <p:cNvPr id="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93649" y="2737340"/>
            <a:ext cx="1479947" cy="907256"/>
          </a:xfrm>
          <a:prstGeom prst="rect">
            <a:avLst/>
          </a:prstGeom>
        </p:spPr>
      </p:pic>
      <p:sp>
        <p:nvSpPr>
          <p:cNvPr id="10" name="Shape 2"/>
          <p:cNvSpPr/>
          <p:nvPr/>
        </p:nvSpPr>
        <p:spPr>
          <a:xfrm>
            <a:off x="793790" y="4225799"/>
            <a:ext cx="13042821" cy="35957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Text 3"/>
          <p:cNvSpPr/>
          <p:nvPr/>
        </p:nvSpPr>
        <p:spPr>
          <a:xfrm>
            <a:off x="793790" y="45168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Django - HTML, CSS, JS</a:t>
            </a:r>
            <a:endParaRPr lang="en-US" sz="1750" dirty="0"/>
          </a:p>
        </p:txBody>
      </p:sp>
      <p:sp>
        <p:nvSpPr>
          <p:cNvPr id="12" name="Text 4"/>
          <p:cNvSpPr/>
          <p:nvPr/>
        </p:nvSpPr>
        <p:spPr>
          <a:xfrm>
            <a:off x="793790" y="51349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Django REST framework </a:t>
            </a:r>
            <a:endParaRPr lang="en-US" sz="1750" dirty="0"/>
          </a:p>
        </p:txBody>
      </p:sp>
      <p:sp>
        <p:nvSpPr>
          <p:cNvPr id="13" name="Text 5"/>
          <p:cNvSpPr/>
          <p:nvPr/>
        </p:nvSpPr>
        <p:spPr>
          <a:xfrm>
            <a:off x="793790" y="57529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 de Datos: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SQLITE 3</a:t>
            </a:r>
            <a:endParaRPr lang="en-US" sz="1750" dirty="0"/>
          </a:p>
        </p:txBody>
      </p:sp>
      <p:sp>
        <p:nvSpPr>
          <p:cNvPr id="14" name="Text 6"/>
          <p:cNvSpPr/>
          <p:nvPr/>
        </p:nvSpPr>
        <p:spPr>
          <a:xfrm>
            <a:off x="793790" y="637103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Automatización: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n8n</a:t>
            </a:r>
            <a:endParaRPr lang="en-US" sz="1750" dirty="0"/>
          </a:p>
        </p:txBody>
      </p:sp>
      <p:sp>
        <p:nvSpPr>
          <p:cNvPr id="15" name="Text 7"/>
          <p:cNvSpPr/>
          <p:nvPr/>
        </p:nvSpPr>
        <p:spPr>
          <a:xfrm>
            <a:off x="793790" y="69890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5341329-A4B0-CBD2-9EEF-FB94EF555048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  <p:pic>
        <p:nvPicPr>
          <p:cNvPr id="2050" name="Picture 2" descr="Home - Django REST framework">
            <a:extLst>
              <a:ext uri="{FF2B5EF4-FFF2-40B4-BE49-F238E27FC236}">
                <a16:creationId xmlns:a16="http://schemas.microsoft.com/office/drawing/2014/main" id="{766ACBA3-1A81-BE42-D2E7-AD591BC6D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5879" y="2804041"/>
            <a:ext cx="1883325" cy="830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7448" y="543163"/>
            <a:ext cx="4753808" cy="479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Plan de Trabajo Detallado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37448" y="1330166"/>
            <a:ext cx="13555504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Nuestro plan sigue las fases de la </a:t>
            </a:r>
            <a:r>
              <a:rPr lang="en-US" sz="12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metodología Cascada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distribuyendo las semanas según los entregables y la carga académica del proyecto. Cada fase se cierra antes de pasar a la siguiente, asegurando claridad y orden en el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avance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La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duracíón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Proyecto se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alrededor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18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semanas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7303770" y="1994416"/>
            <a:ext cx="22860" cy="5692021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5" name="Shape 3"/>
          <p:cNvSpPr/>
          <p:nvPr/>
        </p:nvSpPr>
        <p:spPr>
          <a:xfrm>
            <a:off x="6877407" y="2713196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Shape 4"/>
          <p:cNvSpPr/>
          <p:nvPr/>
        </p:nvSpPr>
        <p:spPr>
          <a:xfrm>
            <a:off x="7257633" y="2667060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7" name="Shape 5"/>
          <p:cNvSpPr/>
          <p:nvPr/>
        </p:nvSpPr>
        <p:spPr>
          <a:xfrm>
            <a:off x="537448" y="1994416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8" name="Text 6"/>
          <p:cNvSpPr/>
          <p:nvPr/>
        </p:nvSpPr>
        <p:spPr>
          <a:xfrm>
            <a:off x="3340800" y="2155508"/>
            <a:ext cx="33526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Requisitos(Semana 1-2)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698540" y="2727365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Reunión con la Junta de Vecinos para definir necesidades funcionales y no funcionales.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7292340" y="3596997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Shape 9"/>
          <p:cNvSpPr/>
          <p:nvPr/>
        </p:nvSpPr>
        <p:spPr>
          <a:xfrm>
            <a:off x="7257633" y="3550860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Shape 10"/>
          <p:cNvSpPr/>
          <p:nvPr/>
        </p:nvSpPr>
        <p:spPr>
          <a:xfrm>
            <a:off x="7775853" y="2915722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3" name="Text 11"/>
          <p:cNvSpPr/>
          <p:nvPr/>
        </p:nvSpPr>
        <p:spPr>
          <a:xfrm>
            <a:off x="7936944" y="3076813"/>
            <a:ext cx="1919764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Diseño(Semana 3-4)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7936944" y="3648670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Elaboración de diagramas UML (casos de uso, clases, despliegue, componentes) y definición de arquitectura de software y base de datos.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6877407" y="4443293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6" name="Shape 14"/>
          <p:cNvSpPr/>
          <p:nvPr/>
        </p:nvSpPr>
        <p:spPr>
          <a:xfrm>
            <a:off x="7257633" y="4397157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7" name="Shape 15"/>
          <p:cNvSpPr/>
          <p:nvPr/>
        </p:nvSpPr>
        <p:spPr>
          <a:xfrm>
            <a:off x="537448" y="3762018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8" name="Text 16"/>
          <p:cNvSpPr/>
          <p:nvPr/>
        </p:nvSpPr>
        <p:spPr>
          <a:xfrm>
            <a:off x="3873600" y="3923109"/>
            <a:ext cx="28198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Desarrollo(Semana 5-13)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98540" y="4494967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Desarrollo de la aplicación Django (backend y frontend) e integración con servicios adicionales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7292340" y="5289590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1" name="Shape 19"/>
          <p:cNvSpPr/>
          <p:nvPr/>
        </p:nvSpPr>
        <p:spPr>
          <a:xfrm>
            <a:off x="7257633" y="5243453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2" name="Shape 20"/>
          <p:cNvSpPr/>
          <p:nvPr/>
        </p:nvSpPr>
        <p:spPr>
          <a:xfrm>
            <a:off x="7775853" y="4608314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3" name="Text 21"/>
          <p:cNvSpPr/>
          <p:nvPr/>
        </p:nvSpPr>
        <p:spPr>
          <a:xfrm>
            <a:off x="7936944" y="4769406"/>
            <a:ext cx="1919764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Pruebas(Semana 14-15)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7936944" y="5341263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Validación exhaustiva de módulos principales, seguido de ajuste de errores y mejoras para asegurar la calidad.</a:t>
            </a: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6877407" y="6135886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6" name="Shape 24"/>
          <p:cNvSpPr/>
          <p:nvPr/>
        </p:nvSpPr>
        <p:spPr>
          <a:xfrm>
            <a:off x="7257633" y="6089749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7" name="Shape 25"/>
          <p:cNvSpPr/>
          <p:nvPr/>
        </p:nvSpPr>
        <p:spPr>
          <a:xfrm>
            <a:off x="537448" y="5454610"/>
            <a:ext cx="6317099" cy="1228606"/>
          </a:xfrm>
          <a:prstGeom prst="roundRect">
            <a:avLst>
              <a:gd name="adj" fmla="val 525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8" name="Text 26"/>
          <p:cNvSpPr/>
          <p:nvPr/>
        </p:nvSpPr>
        <p:spPr>
          <a:xfrm>
            <a:off x="3160800" y="5615702"/>
            <a:ext cx="35326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Implementación</a:t>
            </a: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y </a:t>
            </a:r>
            <a:r>
              <a:rPr lang="en-US" sz="15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cierre</a:t>
            </a: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(Semana 15-16)</a:t>
            </a:r>
            <a:endParaRPr lang="en-US" sz="1500" dirty="0"/>
          </a:p>
        </p:txBody>
      </p:sp>
      <p:sp>
        <p:nvSpPr>
          <p:cNvPr id="29" name="Text 27"/>
          <p:cNvSpPr/>
          <p:nvPr/>
        </p:nvSpPr>
        <p:spPr>
          <a:xfrm>
            <a:off x="698540" y="6187559"/>
            <a:ext cx="5994916" cy="2457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Instalación en servidor y puesta en marcha oficial del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sistema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“Junta360 Digital".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7292340" y="6982182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31" name="Shape 29"/>
          <p:cNvSpPr/>
          <p:nvPr/>
        </p:nvSpPr>
        <p:spPr>
          <a:xfrm>
            <a:off x="7257633" y="6936045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32" name="Shape 30"/>
          <p:cNvSpPr/>
          <p:nvPr/>
        </p:nvSpPr>
        <p:spPr>
          <a:xfrm>
            <a:off x="7775853" y="6300907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33" name="Text 31"/>
          <p:cNvSpPr/>
          <p:nvPr/>
        </p:nvSpPr>
        <p:spPr>
          <a:xfrm>
            <a:off x="7936944" y="6461998"/>
            <a:ext cx="35614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Mantenimiento(Semana 16 en adelante)</a:t>
            </a:r>
            <a:endParaRPr lang="en-US" sz="1500" dirty="0"/>
          </a:p>
        </p:txBody>
      </p:sp>
      <p:sp>
        <p:nvSpPr>
          <p:cNvPr id="34" name="Text 32"/>
          <p:cNvSpPr/>
          <p:nvPr/>
        </p:nvSpPr>
        <p:spPr>
          <a:xfrm>
            <a:off x="7936944" y="7033855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Corrección continua de incidencias, actualizaciones y mejoras evolutivas para la plataforma.</a:t>
            </a:r>
            <a:endParaRPr lang="en-US" sz="1200" dirty="0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B70DC0D0-305C-F4FD-3C62-31089A55F8DD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822</Words>
  <Application>Microsoft Office PowerPoint</Application>
  <PresentationFormat>Personalizado</PresentationFormat>
  <Paragraphs>100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Inter</vt:lpstr>
      <vt:lpstr>Inter Bold</vt:lpstr>
      <vt:lpstr>Inter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Alexander Chamorro</dc:creator>
  <cp:lastModifiedBy>ALEXANDER MATIAS CHAMORRO CACERES</cp:lastModifiedBy>
  <cp:revision>4</cp:revision>
  <dcterms:created xsi:type="dcterms:W3CDTF">2025-09-04T15:42:19Z</dcterms:created>
  <dcterms:modified xsi:type="dcterms:W3CDTF">2025-09-09T13:08:56Z</dcterms:modified>
</cp:coreProperties>
</file>